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2609"/>
    <a:srgbClr val="ACA1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840" y="57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19E6A9-E5D2-4CD1-A81E-58D1F27C8F5D}" type="datetimeFigureOut">
              <a:rPr lang="en-US" smtClean="0"/>
              <a:pPr/>
              <a:t>2/28/12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C0C48-A9CC-4D0E-8842-954D122D510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19E6A9-E5D2-4CD1-A81E-58D1F27C8F5D}" type="datetimeFigureOut">
              <a:rPr lang="en-US" smtClean="0"/>
              <a:pPr/>
              <a:t>2/28/12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C0C48-A9CC-4D0E-8842-954D122D51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19E6A9-E5D2-4CD1-A81E-58D1F27C8F5D}" type="datetimeFigureOut">
              <a:rPr lang="en-US" smtClean="0"/>
              <a:pPr/>
              <a:t>2/28/12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C0C48-A9CC-4D0E-8842-954D122D51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19E6A9-E5D2-4CD1-A81E-58D1F27C8F5D}" type="datetimeFigureOut">
              <a:rPr lang="en-US" smtClean="0"/>
              <a:pPr/>
              <a:t>2/28/12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C0C48-A9CC-4D0E-8842-954D122D51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19E6A9-E5D2-4CD1-A81E-58D1F27C8F5D}" type="datetimeFigureOut">
              <a:rPr lang="en-US" smtClean="0"/>
              <a:pPr/>
              <a:t>2/28/12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C0C48-A9CC-4D0E-8842-954D122D510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19E6A9-E5D2-4CD1-A81E-58D1F27C8F5D}" type="datetimeFigureOut">
              <a:rPr lang="en-US" smtClean="0"/>
              <a:pPr/>
              <a:t>2/28/12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C0C48-A9CC-4D0E-8842-954D122D51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19E6A9-E5D2-4CD1-A81E-58D1F27C8F5D}" type="datetimeFigureOut">
              <a:rPr lang="en-US" smtClean="0"/>
              <a:pPr/>
              <a:t>2/28/12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4C0C48-A9CC-4D0E-8842-954D122D51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19E6A9-E5D2-4CD1-A81E-58D1F27C8F5D}" type="datetimeFigureOut">
              <a:rPr lang="en-US" smtClean="0"/>
              <a:pPr/>
              <a:t>2/28/12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4C0C48-A9CC-4D0E-8842-954D122D51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19E6A9-E5D2-4CD1-A81E-58D1F27C8F5D}" type="datetimeFigureOut">
              <a:rPr lang="en-US" smtClean="0"/>
              <a:pPr/>
              <a:t>2/28/12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4C0C48-A9CC-4D0E-8842-954D122D51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19E6A9-E5D2-4CD1-A81E-58D1F27C8F5D}" type="datetimeFigureOut">
              <a:rPr lang="en-US" smtClean="0"/>
              <a:pPr/>
              <a:t>2/28/12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C0C48-A9CC-4D0E-8842-954D122D51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19E6A9-E5D2-4CD1-A81E-58D1F27C8F5D}" type="datetimeFigureOut">
              <a:rPr lang="en-US" smtClean="0"/>
              <a:pPr/>
              <a:t>2/28/12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C0C48-A9CC-4D0E-8842-954D122D510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E119E6A9-E5D2-4CD1-A81E-58D1F27C8F5D}" type="datetimeFigureOut">
              <a:rPr lang="en-US" smtClean="0"/>
              <a:pPr/>
              <a:t>2/28/12</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AE4C0C48-A9CC-4D0E-8842-954D122D510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tiff"/><Relationship Id="rId5" Type="http://schemas.openxmlformats.org/officeDocument/2006/relationships/image" Target="../media/image4.tiff"/><Relationship Id="rId6" Type="http://schemas.openxmlformats.org/officeDocument/2006/relationships/image" Target="../media/image5.tiff"/><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4" Type="http://schemas.openxmlformats.org/officeDocument/2006/relationships/image" Target="../media/image7.tiff"/><Relationship Id="rId5" Type="http://schemas.openxmlformats.org/officeDocument/2006/relationships/image" Target="../media/image8.tiff"/><Relationship Id="rId6" Type="http://schemas.openxmlformats.org/officeDocument/2006/relationships/image" Target="../media/image9.tiff"/><Relationship Id="rId7"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hyperlink" Target="mailto:Mitch_hartley@fws.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6858000" cy="91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152400"/>
            <a:ext cx="5943600" cy="461665"/>
          </a:xfrm>
          <a:prstGeom prst="rect">
            <a:avLst/>
          </a:prstGeom>
          <a:noFill/>
        </p:spPr>
        <p:txBody>
          <a:bodyPr wrap="square" rtlCol="0">
            <a:spAutoFit/>
          </a:bodyPr>
          <a:lstStyle/>
          <a:p>
            <a:r>
              <a:rPr lang="en-US" sz="2400" b="1" dirty="0" smtClean="0">
                <a:latin typeface="Century Gothic" pitchFamily="34" charset="0"/>
              </a:rPr>
              <a:t>The Atlantic Coast Joint Venture</a:t>
            </a:r>
            <a:endParaRPr lang="en-US" sz="2400" b="1" dirty="0">
              <a:latin typeface="Century Gothic" pitchFamily="34" charset="0"/>
            </a:endParaRPr>
          </a:p>
        </p:txBody>
      </p:sp>
      <p:sp>
        <p:nvSpPr>
          <p:cNvPr id="6" name="TextBox 5"/>
          <p:cNvSpPr txBox="1"/>
          <p:nvPr/>
        </p:nvSpPr>
        <p:spPr>
          <a:xfrm>
            <a:off x="304800" y="609600"/>
            <a:ext cx="6096000" cy="369332"/>
          </a:xfrm>
          <a:prstGeom prst="rect">
            <a:avLst/>
          </a:prstGeom>
          <a:noFill/>
        </p:spPr>
        <p:txBody>
          <a:bodyPr wrap="square" rtlCol="0">
            <a:spAutoFit/>
          </a:bodyPr>
          <a:lstStyle/>
          <a:p>
            <a:r>
              <a:rPr lang="en-US" dirty="0" smtClean="0">
                <a:latin typeface="Century Gothic" pitchFamily="34" charset="0"/>
              </a:rPr>
              <a:t>Partners for Bird Conservation in the Atlantic Flyway</a:t>
            </a:r>
            <a:endParaRPr lang="en-US" dirty="0">
              <a:latin typeface="Century Gothic" pitchFamily="34" charset="0"/>
            </a:endParaRPr>
          </a:p>
        </p:txBody>
      </p:sp>
      <p:sp>
        <p:nvSpPr>
          <p:cNvPr id="7" name="Rectangle 6"/>
          <p:cNvSpPr/>
          <p:nvPr/>
        </p:nvSpPr>
        <p:spPr>
          <a:xfrm>
            <a:off x="304800" y="1371600"/>
            <a:ext cx="1828800" cy="7010400"/>
          </a:xfrm>
          <a:prstGeom prst="rect">
            <a:avLst/>
          </a:prstGeom>
          <a:solidFill>
            <a:schemeClr val="bg2"/>
          </a:solidFill>
          <a:ln w="1016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304800" y="3124200"/>
            <a:ext cx="1828800" cy="0"/>
          </a:xfrm>
          <a:prstGeom prst="line">
            <a:avLst/>
          </a:prstGeom>
          <a:ln w="1016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04800" y="4876800"/>
            <a:ext cx="1828800" cy="0"/>
          </a:xfrm>
          <a:prstGeom prst="line">
            <a:avLst/>
          </a:prstGeom>
          <a:ln w="1016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4800" y="6629400"/>
            <a:ext cx="1828800" cy="0"/>
          </a:xfrm>
          <a:prstGeom prst="line">
            <a:avLst/>
          </a:prstGeom>
          <a:ln w="1016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86000" y="1277620"/>
            <a:ext cx="4191000" cy="7879080"/>
          </a:xfrm>
          <a:prstGeom prst="rect">
            <a:avLst/>
          </a:prstGeom>
          <a:noFill/>
        </p:spPr>
        <p:txBody>
          <a:bodyPr wrap="square" rtlCol="0">
            <a:spAutoFit/>
          </a:bodyPr>
          <a:lstStyle/>
          <a:p>
            <a:r>
              <a:rPr lang="en-US" sz="1400" b="1" dirty="0" smtClean="0"/>
              <a:t>The Atlantic Coast Joint Venture</a:t>
            </a:r>
          </a:p>
          <a:p>
            <a:r>
              <a:rPr lang="en-US" sz="1100" dirty="0" smtClean="0">
                <a:latin typeface="Century Gothic" pitchFamily="34" charset="0"/>
              </a:rPr>
              <a:t>The Atlantic Coast Joint Venture is a partnership focused on the conservation of habitat for native birds in the Atlantic Flyway of the United States from Maine south to Puerto Rico. The partnership consists of 17 states and commonwealths plus key federal and regional conservation agencies and organizations in the joint venture area. The joint venture was originally formed as a regional partnership focused on the conservation of waterfowl and wetlands under the North American Waterfowl Management Plan in 1988. The joint venture has since broadened its mission to the conservation of habitats for all birds consistent with major national and continental bird conservation plans.</a:t>
            </a:r>
            <a:endParaRPr lang="en-US" sz="1100" dirty="0">
              <a:latin typeface="Century Gothic" pitchFamily="34" charset="0"/>
            </a:endParaRPr>
          </a:p>
          <a:p>
            <a:endParaRPr lang="en-US" sz="800" b="1" dirty="0" smtClean="0"/>
          </a:p>
          <a:p>
            <a:r>
              <a:rPr lang="en-US" sz="1400" b="1" dirty="0" smtClean="0"/>
              <a:t>Achieving Our Goals</a:t>
            </a:r>
          </a:p>
          <a:p>
            <a:r>
              <a:rPr lang="en-US" sz="1100" dirty="0" smtClean="0">
                <a:latin typeface="Century Gothic" pitchFamily="34" charset="0"/>
              </a:rPr>
              <a:t>Atlantic Coast Joint Venture partners recognize the benefits of working together to achieve common goals for bird conservation in the Atlantic Coast region. We jointly develop sound science to assess the status and needs of bird species; identify priority geographic areas and habitat conservation actions and evaluate the impact of conservation through monitoring and research. We work together at regional, state and local scales to implement priority conservation projects. We utilize a small amount of federal funds to leverage and attract a much larger amount of matching funds in pursuit of these common goals.</a:t>
            </a:r>
            <a:endParaRPr lang="en-US" sz="1100" dirty="0">
              <a:latin typeface="Century Gothic" pitchFamily="34" charset="0"/>
            </a:endParaRPr>
          </a:p>
          <a:p>
            <a:endParaRPr lang="en-US" sz="800" b="1" dirty="0" smtClean="0"/>
          </a:p>
          <a:p>
            <a:r>
              <a:rPr lang="en-US" sz="1400" b="1" dirty="0" smtClean="0"/>
              <a:t>A Model That Works</a:t>
            </a:r>
          </a:p>
          <a:p>
            <a:r>
              <a:rPr lang="en-US" sz="1100" dirty="0" smtClean="0">
                <a:latin typeface="Century Gothic" pitchFamily="34" charset="0"/>
              </a:rPr>
              <a:t>Over five million acres of significant habitats have been protected restored and enhanced for migratory birds by joint venture partners from the inception of the joint venture in 1988 to the present. The strong partnership and sound scientific foundation have targeted this conservation to the most important habitats and geographic areas for migratory birds and allowed us to evaluate the effectiveness of these conservation actions. The joint venture approach is now allowing us to address additional challenges such as impacts due to climate change and to work collaboratively with other partners on the conservation of habitats for other wildlife and fish species.</a:t>
            </a:r>
            <a:endParaRPr lang="en-US" sz="1100" dirty="0">
              <a:latin typeface="Century Gothic" pitchFamily="34" charset="0"/>
            </a:endParaRPr>
          </a:p>
          <a:p>
            <a:endParaRPr lang="en-US" dirty="0"/>
          </a:p>
        </p:txBody>
      </p:sp>
      <p:sp>
        <p:nvSpPr>
          <p:cNvPr id="14" name="Rectangle 13"/>
          <p:cNvSpPr/>
          <p:nvPr/>
        </p:nvSpPr>
        <p:spPr>
          <a:xfrm>
            <a:off x="228600" y="8821579"/>
            <a:ext cx="6102953" cy="246221"/>
          </a:xfrm>
          <a:prstGeom prst="rect">
            <a:avLst/>
          </a:prstGeom>
        </p:spPr>
        <p:txBody>
          <a:bodyPr wrap="none">
            <a:spAutoFit/>
          </a:bodyPr>
          <a:lstStyle/>
          <a:p>
            <a:r>
              <a:rPr lang="en-US" sz="1000" i="1" dirty="0" smtClean="0"/>
              <a:t>Common Yellowthroat, USFWS; Egret </a:t>
            </a:r>
            <a:r>
              <a:rPr lang="en-US" sz="1000" i="1" dirty="0" err="1" smtClean="0"/>
              <a:t>peening</a:t>
            </a:r>
            <a:r>
              <a:rPr lang="en-US" sz="1000" i="1" dirty="0" smtClean="0"/>
              <a:t>, William </a:t>
            </a:r>
            <a:r>
              <a:rPr lang="en-US" sz="1000" i="1" dirty="0" err="1" smtClean="0"/>
              <a:t>Majoros</a:t>
            </a:r>
            <a:r>
              <a:rPr lang="en-US" sz="1000" i="1" dirty="0" smtClean="0"/>
              <a:t>; Red Knot, Greg Breese; Duckling, William </a:t>
            </a:r>
            <a:r>
              <a:rPr lang="en-US" sz="1000" i="1" dirty="0" err="1" smtClean="0"/>
              <a:t>Majoros</a:t>
            </a:r>
            <a:endParaRPr lang="en-US" sz="1000" i="1" dirty="0" smtClean="0"/>
          </a:p>
        </p:txBody>
      </p:sp>
      <p:sp>
        <p:nvSpPr>
          <p:cNvPr id="19" name="TextBox 18"/>
          <p:cNvSpPr txBox="1"/>
          <p:nvPr/>
        </p:nvSpPr>
        <p:spPr>
          <a:xfrm>
            <a:off x="5257800" y="8610600"/>
            <a:ext cx="1447800" cy="261610"/>
          </a:xfrm>
          <a:prstGeom prst="rect">
            <a:avLst/>
          </a:prstGeom>
          <a:noFill/>
        </p:spPr>
        <p:txBody>
          <a:bodyPr wrap="square" rtlCol="0">
            <a:spAutoFit/>
          </a:bodyPr>
          <a:lstStyle/>
          <a:p>
            <a:pPr algn="r"/>
            <a:r>
              <a:rPr lang="en-US" sz="1100" b="1" i="1" smtClean="0"/>
              <a:t>February 2012</a:t>
            </a:r>
            <a:endParaRPr lang="en-US" sz="1100" b="1" i="1" dirty="0"/>
          </a:p>
        </p:txBody>
      </p:sp>
      <p:pic>
        <p:nvPicPr>
          <p:cNvPr id="21" name="Picture 20" descr="logo_symbol.gif"/>
          <p:cNvPicPr>
            <a:picLocks noChangeAspect="1"/>
          </p:cNvPicPr>
          <p:nvPr/>
        </p:nvPicPr>
        <p:blipFill>
          <a:blip r:embed="rId2" cstate="print"/>
          <a:stretch>
            <a:fillRect/>
          </a:stretch>
        </p:blipFill>
        <p:spPr>
          <a:xfrm>
            <a:off x="6019800" y="152400"/>
            <a:ext cx="628650" cy="628650"/>
          </a:xfrm>
          <a:prstGeom prst="rect">
            <a:avLst/>
          </a:prstGeom>
        </p:spPr>
      </p:pic>
      <p:pic>
        <p:nvPicPr>
          <p:cNvPr id="22" name="Picture 21" descr="yellowthroat.tif"/>
          <p:cNvPicPr>
            <a:picLocks noChangeAspect="1"/>
          </p:cNvPicPr>
          <p:nvPr/>
        </p:nvPicPr>
        <p:blipFill>
          <a:blip r:embed="rId3" cstate="print"/>
          <a:stretch>
            <a:fillRect/>
          </a:stretch>
        </p:blipFill>
        <p:spPr>
          <a:xfrm>
            <a:off x="381000" y="1447800"/>
            <a:ext cx="1676401" cy="1601056"/>
          </a:xfrm>
          <a:prstGeom prst="rect">
            <a:avLst/>
          </a:prstGeom>
        </p:spPr>
      </p:pic>
      <p:pic>
        <p:nvPicPr>
          <p:cNvPr id="23" name="Picture 22" descr="redknot.tif"/>
          <p:cNvPicPr>
            <a:picLocks noChangeAspect="1"/>
          </p:cNvPicPr>
          <p:nvPr/>
        </p:nvPicPr>
        <p:blipFill>
          <a:blip r:embed="rId4" cstate="print"/>
          <a:stretch>
            <a:fillRect/>
          </a:stretch>
        </p:blipFill>
        <p:spPr>
          <a:xfrm>
            <a:off x="381000" y="4953000"/>
            <a:ext cx="1692238" cy="1616182"/>
          </a:xfrm>
          <a:prstGeom prst="rect">
            <a:avLst/>
          </a:prstGeom>
        </p:spPr>
      </p:pic>
      <p:pic>
        <p:nvPicPr>
          <p:cNvPr id="24" name="Picture 23" descr="preening.tif"/>
          <p:cNvPicPr>
            <a:picLocks noChangeAspect="1"/>
          </p:cNvPicPr>
          <p:nvPr/>
        </p:nvPicPr>
        <p:blipFill>
          <a:blip r:embed="rId5" cstate="print"/>
          <a:stretch>
            <a:fillRect/>
          </a:stretch>
        </p:blipFill>
        <p:spPr>
          <a:xfrm>
            <a:off x="381000" y="3200400"/>
            <a:ext cx="1689100" cy="1613184"/>
          </a:xfrm>
          <a:prstGeom prst="rect">
            <a:avLst/>
          </a:prstGeom>
        </p:spPr>
      </p:pic>
      <p:pic>
        <p:nvPicPr>
          <p:cNvPr id="25" name="Picture 24" descr="duck.tif"/>
          <p:cNvPicPr>
            <a:picLocks noChangeAspect="1"/>
          </p:cNvPicPr>
          <p:nvPr/>
        </p:nvPicPr>
        <p:blipFill>
          <a:blip r:embed="rId6" cstate="print"/>
          <a:stretch>
            <a:fillRect/>
          </a:stretch>
        </p:blipFill>
        <p:spPr>
          <a:xfrm>
            <a:off x="381000" y="6705600"/>
            <a:ext cx="1670946" cy="159584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696200"/>
            <a:ext cx="6858000" cy="144780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52400" y="8458200"/>
            <a:ext cx="1524000" cy="400110"/>
          </a:xfrm>
          <a:prstGeom prst="rect">
            <a:avLst/>
          </a:prstGeom>
          <a:noFill/>
        </p:spPr>
        <p:txBody>
          <a:bodyPr wrap="square" rtlCol="0">
            <a:spAutoFit/>
          </a:bodyPr>
          <a:lstStyle/>
          <a:p>
            <a:r>
              <a:rPr lang="en-US" sz="1000" i="1" dirty="0" smtClean="0">
                <a:solidFill>
                  <a:srgbClr val="ACA16C"/>
                </a:solidFill>
                <a:latin typeface="Century Gothic" pitchFamily="34" charset="0"/>
              </a:rPr>
              <a:t>Coastal habitat. USFWS</a:t>
            </a:r>
            <a:endParaRPr lang="en-US" sz="1000" i="1" dirty="0">
              <a:solidFill>
                <a:srgbClr val="ACA16C"/>
              </a:solidFill>
              <a:latin typeface="Century Gothic" pitchFamily="34" charset="0"/>
            </a:endParaRPr>
          </a:p>
        </p:txBody>
      </p:sp>
      <p:sp>
        <p:nvSpPr>
          <p:cNvPr id="12" name="TextBox 11"/>
          <p:cNvSpPr txBox="1"/>
          <p:nvPr/>
        </p:nvSpPr>
        <p:spPr>
          <a:xfrm>
            <a:off x="1828800" y="8458200"/>
            <a:ext cx="1524000" cy="246221"/>
          </a:xfrm>
          <a:prstGeom prst="rect">
            <a:avLst/>
          </a:prstGeom>
          <a:noFill/>
        </p:spPr>
        <p:txBody>
          <a:bodyPr wrap="square" rtlCol="0">
            <a:spAutoFit/>
          </a:bodyPr>
          <a:lstStyle/>
          <a:p>
            <a:r>
              <a:rPr lang="en-US" sz="1000" i="1" dirty="0" smtClean="0">
                <a:solidFill>
                  <a:srgbClr val="ACA16C"/>
                </a:solidFill>
                <a:latin typeface="Century Gothic" pitchFamily="34" charset="0"/>
              </a:rPr>
              <a:t>Fall colors. USFWS</a:t>
            </a:r>
            <a:endParaRPr lang="en-US" sz="1000" i="1" dirty="0">
              <a:solidFill>
                <a:srgbClr val="ACA16C"/>
              </a:solidFill>
              <a:latin typeface="Century Gothic" pitchFamily="34" charset="0"/>
            </a:endParaRPr>
          </a:p>
        </p:txBody>
      </p:sp>
      <p:sp>
        <p:nvSpPr>
          <p:cNvPr id="13" name="TextBox 12"/>
          <p:cNvSpPr txBox="1"/>
          <p:nvPr/>
        </p:nvSpPr>
        <p:spPr>
          <a:xfrm>
            <a:off x="3505200" y="8458200"/>
            <a:ext cx="1524000" cy="246221"/>
          </a:xfrm>
          <a:prstGeom prst="rect">
            <a:avLst/>
          </a:prstGeom>
          <a:noFill/>
        </p:spPr>
        <p:txBody>
          <a:bodyPr wrap="square" rtlCol="0">
            <a:spAutoFit/>
          </a:bodyPr>
          <a:lstStyle/>
          <a:p>
            <a:r>
              <a:rPr lang="en-US" sz="1000" i="1" dirty="0" smtClean="0">
                <a:solidFill>
                  <a:srgbClr val="ACA16C"/>
                </a:solidFill>
                <a:latin typeface="Century Gothic" pitchFamily="34" charset="0"/>
              </a:rPr>
              <a:t>Wetland. USFWS</a:t>
            </a:r>
            <a:endParaRPr lang="en-US" sz="1000" i="1" dirty="0">
              <a:solidFill>
                <a:srgbClr val="ACA16C"/>
              </a:solidFill>
              <a:latin typeface="Century Gothic" pitchFamily="34" charset="0"/>
            </a:endParaRPr>
          </a:p>
        </p:txBody>
      </p:sp>
      <p:sp>
        <p:nvSpPr>
          <p:cNvPr id="14" name="TextBox 13"/>
          <p:cNvSpPr txBox="1"/>
          <p:nvPr/>
        </p:nvSpPr>
        <p:spPr>
          <a:xfrm>
            <a:off x="5181600" y="8458200"/>
            <a:ext cx="1524000" cy="400110"/>
          </a:xfrm>
          <a:prstGeom prst="rect">
            <a:avLst/>
          </a:prstGeom>
          <a:noFill/>
        </p:spPr>
        <p:txBody>
          <a:bodyPr wrap="square" rtlCol="0">
            <a:spAutoFit/>
          </a:bodyPr>
          <a:lstStyle/>
          <a:p>
            <a:r>
              <a:rPr lang="en-US" sz="1000" i="1" dirty="0" smtClean="0">
                <a:solidFill>
                  <a:srgbClr val="ACA16C"/>
                </a:solidFill>
                <a:latin typeface="Century Gothic" pitchFamily="34" charset="0"/>
              </a:rPr>
              <a:t>Katahdin Mountains. USFWS</a:t>
            </a:r>
            <a:endParaRPr lang="en-US" sz="1000" i="1" dirty="0">
              <a:solidFill>
                <a:srgbClr val="ACA16C"/>
              </a:solidFill>
              <a:latin typeface="Century Gothic" pitchFamily="34" charset="0"/>
            </a:endParaRPr>
          </a:p>
        </p:txBody>
      </p:sp>
      <p:sp>
        <p:nvSpPr>
          <p:cNvPr id="16" name="TextBox 15"/>
          <p:cNvSpPr txBox="1"/>
          <p:nvPr/>
        </p:nvSpPr>
        <p:spPr>
          <a:xfrm>
            <a:off x="304800" y="228600"/>
            <a:ext cx="4572000" cy="4339650"/>
          </a:xfrm>
          <a:prstGeom prst="rect">
            <a:avLst/>
          </a:prstGeom>
          <a:noFill/>
        </p:spPr>
        <p:txBody>
          <a:bodyPr wrap="square" rtlCol="0">
            <a:spAutoFit/>
          </a:bodyPr>
          <a:lstStyle/>
          <a:p>
            <a:r>
              <a:rPr lang="en-US" sz="1400" b="1" dirty="0" smtClean="0"/>
              <a:t>Conservation Projects</a:t>
            </a:r>
          </a:p>
          <a:p>
            <a:r>
              <a:rPr lang="en-US" sz="1100" i="1" dirty="0" smtClean="0">
                <a:latin typeface="Century Gothic" pitchFamily="34" charset="0"/>
              </a:rPr>
              <a:t>Conserving Working Forests in the Northeast</a:t>
            </a:r>
          </a:p>
          <a:p>
            <a:r>
              <a:rPr lang="en-US" sz="1100" dirty="0" smtClean="0">
                <a:latin typeface="Century Gothic" pitchFamily="34" charset="0"/>
              </a:rPr>
              <a:t>ACJV partners have conserved over a million acres of working forest in northern New England and New York, protecting important habitat for birds and other wildlife while allowing for compatible timber harvesting.</a:t>
            </a:r>
          </a:p>
          <a:p>
            <a:endParaRPr lang="en-US" sz="1100" b="1" dirty="0" smtClean="0">
              <a:latin typeface="Century Gothic" pitchFamily="34" charset="0"/>
            </a:endParaRPr>
          </a:p>
          <a:p>
            <a:r>
              <a:rPr lang="en-US" sz="1400" b="1" dirty="0" smtClean="0"/>
              <a:t>Science Projects</a:t>
            </a:r>
          </a:p>
          <a:p>
            <a:r>
              <a:rPr lang="en-US" sz="1100" i="1" dirty="0" smtClean="0">
                <a:latin typeface="Century Gothic" pitchFamily="34" charset="0"/>
              </a:rPr>
              <a:t>Designing Sustainable Landscapes</a:t>
            </a:r>
          </a:p>
          <a:p>
            <a:r>
              <a:rPr lang="en-US" sz="1100" dirty="0" smtClean="0">
                <a:latin typeface="Century Gothic" pitchFamily="34" charset="0"/>
              </a:rPr>
              <a:t>The “Designing Sustainable Landscapes” project being implemented by the ACJV along with the U.S. Geological Survey, U.S. Fish and Wildlife Service and a number of universities is allowing partners to answer questions including how much habitat protection, restoration and enhancement is needed where to sustain bird and other wildlife populations. Tools and maps developed through this project will guide habitat conservation funding to the highest priority areas based on current conditions as well as predicted future conditions that take climate change and urban growth into account.</a:t>
            </a:r>
            <a:endParaRPr lang="en-US" sz="1100" b="1" dirty="0" smtClean="0">
              <a:latin typeface="Century Gothic" pitchFamily="34" charset="0"/>
            </a:endParaRPr>
          </a:p>
          <a:p>
            <a:endParaRPr lang="en-US" sz="1100" b="1" dirty="0" smtClean="0">
              <a:latin typeface="Century Gothic" pitchFamily="34" charset="0"/>
            </a:endParaRPr>
          </a:p>
          <a:p>
            <a:endParaRPr lang="en-US" sz="1400" b="1" dirty="0" smtClean="0"/>
          </a:p>
          <a:p>
            <a:endParaRPr lang="en-US" dirty="0" smtClean="0"/>
          </a:p>
          <a:p>
            <a:endParaRPr lang="en-US" dirty="0"/>
          </a:p>
        </p:txBody>
      </p:sp>
      <p:sp>
        <p:nvSpPr>
          <p:cNvPr id="19" name="Rectangle 18"/>
          <p:cNvSpPr/>
          <p:nvPr/>
        </p:nvSpPr>
        <p:spPr>
          <a:xfrm>
            <a:off x="4800600" y="3505200"/>
            <a:ext cx="2209800" cy="246221"/>
          </a:xfrm>
          <a:prstGeom prst="rect">
            <a:avLst/>
          </a:prstGeom>
        </p:spPr>
        <p:txBody>
          <a:bodyPr wrap="square">
            <a:spAutoFit/>
          </a:bodyPr>
          <a:lstStyle/>
          <a:p>
            <a:r>
              <a:rPr lang="en-US" sz="1000" i="1" dirty="0" smtClean="0"/>
              <a:t>ACJV boundary</a:t>
            </a:r>
          </a:p>
        </p:txBody>
      </p:sp>
      <p:sp>
        <p:nvSpPr>
          <p:cNvPr id="20" name="TextBox 19"/>
          <p:cNvSpPr txBox="1"/>
          <p:nvPr/>
        </p:nvSpPr>
        <p:spPr>
          <a:xfrm>
            <a:off x="304800" y="3733800"/>
            <a:ext cx="6400800" cy="3062377"/>
          </a:xfrm>
          <a:prstGeom prst="rect">
            <a:avLst/>
          </a:prstGeom>
          <a:noFill/>
        </p:spPr>
        <p:txBody>
          <a:bodyPr wrap="square" rtlCol="0">
            <a:spAutoFit/>
          </a:bodyPr>
          <a:lstStyle/>
          <a:p>
            <a:r>
              <a:rPr lang="en-US" sz="1400" b="1" dirty="0" smtClean="0"/>
              <a:t>Facing Challenges</a:t>
            </a:r>
          </a:p>
          <a:p>
            <a:r>
              <a:rPr lang="en-US" sz="1100" dirty="0" smtClean="0">
                <a:latin typeface="Century Gothic" pitchFamily="34" charset="0"/>
              </a:rPr>
              <a:t>In the Atlantic Coast Joint Venture area, climate change is predicted to result in significant changes to habitats including sea level rise impacts on coastal habitats and the effects precipitation and temperature will have the distribution and composition of wetland and upland communities and the bird species that depend upon them. As a regional partnership of federal, state and regional conservation agencies and organizations, the joint venture is coordinating assessments of the impacts of climate change and adapting conservation strategies to address these impacts at flyway and </a:t>
            </a:r>
            <a:r>
              <a:rPr lang="en-US" sz="1100" dirty="0" err="1" smtClean="0">
                <a:latin typeface="Century Gothic" pitchFamily="34" charset="0"/>
              </a:rPr>
              <a:t>ecoregional</a:t>
            </a:r>
            <a:r>
              <a:rPr lang="en-US" sz="1100" dirty="0" smtClean="0">
                <a:latin typeface="Century Gothic" pitchFamily="34" charset="0"/>
              </a:rPr>
              <a:t> scales.</a:t>
            </a:r>
            <a:endParaRPr lang="en-US" sz="1100" b="1" dirty="0" smtClean="0">
              <a:latin typeface="Century Gothic" pitchFamily="34" charset="0"/>
            </a:endParaRPr>
          </a:p>
          <a:p>
            <a:endParaRPr lang="en-US" sz="1400" b="1" dirty="0" smtClean="0"/>
          </a:p>
          <a:p>
            <a:r>
              <a:rPr lang="en-US" sz="1400" b="1" dirty="0" smtClean="0"/>
              <a:t>For More Information</a:t>
            </a:r>
          </a:p>
          <a:p>
            <a:r>
              <a:rPr lang="en-US" sz="1100" dirty="0" smtClean="0">
                <a:latin typeface="Century Gothic" pitchFamily="34" charset="0"/>
              </a:rPr>
              <a:t>Contact Mitch </a:t>
            </a:r>
            <a:r>
              <a:rPr lang="en-US" sz="1100" dirty="0" err="1" smtClean="0">
                <a:latin typeface="Century Gothic" pitchFamily="34" charset="0"/>
              </a:rPr>
              <a:t>Harltey</a:t>
            </a:r>
            <a:r>
              <a:rPr lang="en-US" sz="1100" dirty="0" smtClean="0">
                <a:latin typeface="Century Gothic" pitchFamily="34" charset="0"/>
              </a:rPr>
              <a:t>, Coordinator</a:t>
            </a:r>
          </a:p>
          <a:p>
            <a:r>
              <a:rPr lang="en-US" sz="1100" dirty="0" smtClean="0">
                <a:latin typeface="Century Gothic" pitchFamily="34" charset="0"/>
              </a:rPr>
              <a:t>413/253 8779</a:t>
            </a:r>
          </a:p>
          <a:p>
            <a:r>
              <a:rPr lang="en-US" sz="1100" dirty="0" smtClean="0">
                <a:latin typeface="Century Gothic" pitchFamily="34" charset="0"/>
                <a:hlinkClick r:id="rId2"/>
              </a:rPr>
              <a:t>Mitch_hartley@fws.gov</a:t>
            </a:r>
            <a:endParaRPr lang="en-US" sz="1100" dirty="0" smtClean="0">
              <a:latin typeface="Century Gothic" pitchFamily="34" charset="0"/>
            </a:endParaRPr>
          </a:p>
          <a:p>
            <a:r>
              <a:rPr lang="en-US" sz="1100" dirty="0" smtClean="0">
                <a:latin typeface="Century Gothic" pitchFamily="34" charset="0"/>
              </a:rPr>
              <a:t>www.acjv.org</a:t>
            </a:r>
          </a:p>
          <a:p>
            <a:endParaRPr lang="en-US" sz="1200" dirty="0" smtClean="0">
              <a:latin typeface="Century Gothic" pitchFamily="34" charset="0"/>
            </a:endParaRPr>
          </a:p>
          <a:p>
            <a:endParaRPr lang="en-US" dirty="0"/>
          </a:p>
        </p:txBody>
      </p:sp>
      <p:pic>
        <p:nvPicPr>
          <p:cNvPr id="15" name="Picture 14" descr="arial_katadin.tif"/>
          <p:cNvPicPr>
            <a:picLocks noChangeAspect="1"/>
          </p:cNvPicPr>
          <p:nvPr/>
        </p:nvPicPr>
        <p:blipFill>
          <a:blip r:embed="rId3" cstate="print"/>
          <a:stretch>
            <a:fillRect/>
          </a:stretch>
        </p:blipFill>
        <p:spPr>
          <a:xfrm>
            <a:off x="5181600" y="7213600"/>
            <a:ext cx="1551482" cy="1168400"/>
          </a:xfrm>
          <a:prstGeom prst="rect">
            <a:avLst/>
          </a:prstGeom>
        </p:spPr>
      </p:pic>
      <p:pic>
        <p:nvPicPr>
          <p:cNvPr id="17" name="Picture 16" descr="colors.tif"/>
          <p:cNvPicPr>
            <a:picLocks noChangeAspect="1"/>
          </p:cNvPicPr>
          <p:nvPr/>
        </p:nvPicPr>
        <p:blipFill>
          <a:blip r:embed="rId4" cstate="print"/>
          <a:stretch>
            <a:fillRect/>
          </a:stretch>
        </p:blipFill>
        <p:spPr>
          <a:xfrm>
            <a:off x="1828799" y="7213601"/>
            <a:ext cx="1551481" cy="1168399"/>
          </a:xfrm>
          <a:prstGeom prst="rect">
            <a:avLst/>
          </a:prstGeom>
        </p:spPr>
      </p:pic>
      <p:pic>
        <p:nvPicPr>
          <p:cNvPr id="22" name="Picture 21" descr="wetland.tif"/>
          <p:cNvPicPr>
            <a:picLocks noChangeAspect="1"/>
          </p:cNvPicPr>
          <p:nvPr/>
        </p:nvPicPr>
        <p:blipFill>
          <a:blip r:embed="rId5" cstate="print"/>
          <a:stretch>
            <a:fillRect/>
          </a:stretch>
        </p:blipFill>
        <p:spPr>
          <a:xfrm>
            <a:off x="3505200" y="7213601"/>
            <a:ext cx="1551480" cy="1168399"/>
          </a:xfrm>
          <a:prstGeom prst="rect">
            <a:avLst/>
          </a:prstGeom>
        </p:spPr>
      </p:pic>
      <p:pic>
        <p:nvPicPr>
          <p:cNvPr id="23" name="Picture 22" descr="dune.tif"/>
          <p:cNvPicPr>
            <a:picLocks noChangeAspect="1"/>
          </p:cNvPicPr>
          <p:nvPr/>
        </p:nvPicPr>
        <p:blipFill>
          <a:blip r:embed="rId6" cstate="print"/>
          <a:stretch>
            <a:fillRect/>
          </a:stretch>
        </p:blipFill>
        <p:spPr>
          <a:xfrm>
            <a:off x="152400" y="7213601"/>
            <a:ext cx="1551481" cy="1168399"/>
          </a:xfrm>
          <a:prstGeom prst="rect">
            <a:avLst/>
          </a:prstGeom>
        </p:spPr>
      </p:pic>
      <p:pic>
        <p:nvPicPr>
          <p:cNvPr id="21" name="Picture 20" descr="ACJV_simple.jpg"/>
          <p:cNvPicPr>
            <a:picLocks noChangeAspect="1"/>
          </p:cNvPicPr>
          <p:nvPr/>
        </p:nvPicPr>
        <p:blipFill>
          <a:blip r:embed="rId7" cstate="print"/>
          <a:stretch>
            <a:fillRect/>
          </a:stretch>
        </p:blipFill>
        <p:spPr>
          <a:xfrm>
            <a:off x="4876800" y="289390"/>
            <a:ext cx="1755430" cy="3139610"/>
          </a:xfrm>
          <a:prstGeom prst="rect">
            <a:avLst/>
          </a:prstGeom>
          <a:ln>
            <a:solidFill>
              <a:schemeClr val="bg2">
                <a:lumMod val="75000"/>
              </a:schemeClr>
            </a:solidFill>
          </a:ln>
        </p:spPr>
      </p:pic>
      <p:sp>
        <p:nvSpPr>
          <p:cNvPr id="2" name="TextBox 1"/>
          <p:cNvSpPr txBox="1"/>
          <p:nvPr/>
        </p:nvSpPr>
        <p:spPr>
          <a:xfrm>
            <a:off x="38100" y="6045200"/>
            <a:ext cx="184666" cy="369332"/>
          </a:xfrm>
          <a:prstGeom prst="rect">
            <a:avLst/>
          </a:prstGeom>
          <a:noFill/>
        </p:spPr>
        <p:txBody>
          <a:bodyPr wrap="none" rtlCol="0">
            <a:spAutoFit/>
          </a:bodyPr>
          <a:lstStyle/>
          <a:p>
            <a:endParaRPr lang="en-US" dirty="0"/>
          </a:p>
        </p:txBody>
      </p:sp>
      <p:sp>
        <p:nvSpPr>
          <p:cNvPr id="3" name="TextBox 2"/>
          <p:cNvSpPr txBox="1"/>
          <p:nvPr/>
        </p:nvSpPr>
        <p:spPr>
          <a:xfrm>
            <a:off x="12700" y="5702300"/>
            <a:ext cx="184666" cy="369332"/>
          </a:xfrm>
          <a:prstGeom prst="rect">
            <a:avLst/>
          </a:prstGeom>
          <a:noFill/>
        </p:spPr>
        <p:txBody>
          <a:bodyPr wrap="none" rtlCol="0">
            <a:spAutoFit/>
          </a:bodyPr>
          <a:lstStyle/>
          <a:p>
            <a:endParaRPr lang="en-US" dirty="0"/>
          </a:p>
        </p:txBody>
      </p:sp>
      <p:sp>
        <p:nvSpPr>
          <p:cNvPr id="5" name="TextBox 4"/>
          <p:cNvSpPr txBox="1"/>
          <p:nvPr/>
        </p:nvSpPr>
        <p:spPr>
          <a:xfrm>
            <a:off x="8242300" y="2552700"/>
            <a:ext cx="184666" cy="369332"/>
          </a:xfrm>
          <a:prstGeom prst="rect">
            <a:avLst/>
          </a:prstGeom>
          <a:noFill/>
        </p:spPr>
        <p:txBody>
          <a:bodyPr wrap="none" rtlCol="0">
            <a:spAutoFit/>
          </a:bodyPr>
          <a:lstStyle/>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TotalTime>
  <Words>632</Words>
  <Application>Microsoft Macintosh PowerPoint</Application>
  <PresentationFormat>On-screen Show (4:3)</PresentationFormat>
  <Paragraphs>34</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Manager/>
  <Company>U.S. Fish &amp; Wildlife Service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gbernard</dc:creator>
  <cp:keywords/>
  <dc:description/>
  <cp:lastModifiedBy>Reynolds, Debra</cp:lastModifiedBy>
  <cp:revision>164</cp:revision>
  <dcterms:created xsi:type="dcterms:W3CDTF">2010-12-03T18:30:27Z</dcterms:created>
  <dcterms:modified xsi:type="dcterms:W3CDTF">2012-02-28T14:20:28Z</dcterms:modified>
  <cp:category/>
</cp:coreProperties>
</file>