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A1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592" y="8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D2E6CBC-7B81-4EA6-B2E2-FC17C3B73F79}" type="datetimeFigureOut">
              <a:rPr lang="en-US"/>
              <a:pPr>
                <a:defRPr/>
              </a:pPr>
              <a:t>1/24/12</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FE0AC316-FFBC-470A-9E4D-84E2A699B2EC}" type="slidenum">
              <a:rPr lang="en-US"/>
              <a:pPr>
                <a:defRPr/>
              </a:pPr>
              <a:t>‹#›</a:t>
            </a:fld>
            <a:endParaRPr lang="en-US"/>
          </a:p>
        </p:txBody>
      </p:sp>
    </p:spTree>
    <p:extLst>
      <p:ext uri="{BB962C8B-B14F-4D97-AF65-F5344CB8AC3E}">
        <p14:creationId xmlns:p14="http://schemas.microsoft.com/office/powerpoint/2010/main" val="38053633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1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BC2577-2949-42B6-9C34-5A9F944BBA94}"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p:spPr>
      </p:sp>
      <p:sp>
        <p:nvSpPr>
          <p:cNvPr id="61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1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6436982-E9D8-4048-B2E5-5B07C4D22D30}" type="slidenum">
              <a:rPr lang="en-US"/>
              <a:pPr fontAlgn="base">
                <a:spcBef>
                  <a:spcPct val="0"/>
                </a:spcBef>
                <a:spcAft>
                  <a:spcPct val="0"/>
                </a:spcAft>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4E34A62-3F68-422B-B8EB-37EBC62CCBD6}" type="datetimeFigureOut">
              <a:rPr lang="en-US"/>
              <a:pPr>
                <a:defRPr/>
              </a:pPr>
              <a:t>1/24/12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B337F1-4D6D-4428-8A00-BA7B34F9CDE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AEA836-69DB-461C-9E85-42C6BCA7827F}" type="datetimeFigureOut">
              <a:rPr lang="en-US"/>
              <a:pPr>
                <a:defRPr/>
              </a:pPr>
              <a:t>1/24/12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9F96B1-0905-4A60-B28A-4F8FF3D633F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1E6DE19-8C48-4743-AEB8-36FAA4C15E11}" type="datetimeFigureOut">
              <a:rPr lang="en-US"/>
              <a:pPr>
                <a:defRPr/>
              </a:pPr>
              <a:t>1/24/12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2A20CF-9D73-44C0-8A1C-135F8B8EC62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FCE6D65-5F65-4E34-AAE7-CD1A88F11B2A}" type="datetimeFigureOut">
              <a:rPr lang="en-US"/>
              <a:pPr>
                <a:defRPr/>
              </a:pPr>
              <a:t>1/24/12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0F7394-2C3D-4E6A-871F-73528D788A4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C61880B-6DE2-46B6-B1F6-8323AAEEA395}" type="datetimeFigureOut">
              <a:rPr lang="en-US"/>
              <a:pPr>
                <a:defRPr/>
              </a:pPr>
              <a:t>1/24/12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DCA9C8-3ABB-459D-941F-D2A3EA55E1C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C9E938C-CCE4-4089-B6C1-40C68DCEF5FF}" type="datetimeFigureOut">
              <a:rPr lang="en-US"/>
              <a:pPr>
                <a:defRPr/>
              </a:pPr>
              <a:t>1/24/12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7C9178D-8808-4609-85E6-624CCA0D47A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DF16F9E-0969-4575-A00A-A6D5348F8918}" type="datetimeFigureOut">
              <a:rPr lang="en-US"/>
              <a:pPr>
                <a:defRPr/>
              </a:pPr>
              <a:t>1/24/12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339264E-5B72-4320-BF01-BE7D521B71A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1255D3C-43E8-4B65-A9C3-670E0F184807}" type="datetimeFigureOut">
              <a:rPr lang="en-US"/>
              <a:pPr>
                <a:defRPr/>
              </a:pPr>
              <a:t>1/24/12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D5FA869-D687-4419-B5A0-B118979A404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BDF3BF6-A2A5-48D4-A8AB-B0FD3460CB17}" type="datetimeFigureOut">
              <a:rPr lang="en-US"/>
              <a:pPr>
                <a:defRPr/>
              </a:pPr>
              <a:t>1/24/12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D15D9EE-77CB-4A22-9EE7-BA5EBCD2EFE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02E839-DAED-49BE-BD3B-40B2285F849D}" type="datetimeFigureOut">
              <a:rPr lang="en-US"/>
              <a:pPr>
                <a:defRPr/>
              </a:pPr>
              <a:t>1/24/12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4E8746-2E9D-40E6-892B-65A91ED57B2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F6E7C74-6568-44ED-9B63-DD97F309756C}" type="datetimeFigureOut">
              <a:rPr lang="en-US"/>
              <a:pPr>
                <a:defRPr/>
              </a:pPr>
              <a:t>1/24/12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6EABA3E-D497-451E-88BA-BDFE993135E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F35568A-CD2B-44BA-A5B2-8DE7D4C35561}" type="datetimeFigureOut">
              <a:rPr lang="en-US"/>
              <a:pPr>
                <a:defRPr/>
              </a:pPr>
              <a:t>1/24/12</a:t>
            </a:fld>
            <a:endParaRPr lang="en-US"/>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C0C4D75-5A25-4C6F-9A00-C158D0B47A5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ebra_reynolds@fws.gov" TargetMode="Externa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4.png"/><Relationship Id="rId8"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6858000" cy="914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51" name="TextBox 4"/>
          <p:cNvSpPr txBox="1">
            <a:spLocks noChangeArrowheads="1"/>
          </p:cNvSpPr>
          <p:nvPr/>
        </p:nvSpPr>
        <p:spPr bwMode="auto">
          <a:xfrm>
            <a:off x="304800" y="304800"/>
            <a:ext cx="5943600" cy="461963"/>
          </a:xfrm>
          <a:prstGeom prst="rect">
            <a:avLst/>
          </a:prstGeom>
          <a:noFill/>
          <a:ln w="9525">
            <a:noFill/>
            <a:miter lim="800000"/>
            <a:headEnd/>
            <a:tailEnd/>
          </a:ln>
        </p:spPr>
        <p:txBody>
          <a:bodyPr>
            <a:spAutoFit/>
          </a:bodyPr>
          <a:lstStyle/>
          <a:p>
            <a:r>
              <a:rPr lang="en-US" sz="2400" b="1" dirty="0" smtClean="0">
                <a:latin typeface="Century Gothic" pitchFamily="34" charset="0"/>
              </a:rPr>
              <a:t>Your Joint </a:t>
            </a:r>
            <a:r>
              <a:rPr lang="en-US" sz="2400" b="1" dirty="0">
                <a:latin typeface="Century Gothic" pitchFamily="34" charset="0"/>
              </a:rPr>
              <a:t>Venture</a:t>
            </a:r>
          </a:p>
        </p:txBody>
      </p:sp>
      <p:sp>
        <p:nvSpPr>
          <p:cNvPr id="2052" name="TextBox 5"/>
          <p:cNvSpPr txBox="1">
            <a:spLocks noChangeArrowheads="1"/>
          </p:cNvSpPr>
          <p:nvPr/>
        </p:nvSpPr>
        <p:spPr bwMode="auto">
          <a:xfrm>
            <a:off x="762000" y="762000"/>
            <a:ext cx="4343400" cy="369888"/>
          </a:xfrm>
          <a:prstGeom prst="rect">
            <a:avLst/>
          </a:prstGeom>
          <a:noFill/>
          <a:ln w="9525">
            <a:noFill/>
            <a:miter lim="800000"/>
            <a:headEnd/>
            <a:tailEnd/>
          </a:ln>
        </p:spPr>
        <p:txBody>
          <a:bodyPr>
            <a:spAutoFit/>
          </a:bodyPr>
          <a:lstStyle/>
          <a:p>
            <a:r>
              <a:rPr lang="en-US" dirty="0">
                <a:latin typeface="Century Gothic" pitchFamily="34" charset="0"/>
              </a:rPr>
              <a:t>Conserving birds and their habitats</a:t>
            </a:r>
          </a:p>
        </p:txBody>
      </p:sp>
      <p:sp>
        <p:nvSpPr>
          <p:cNvPr id="7" name="Rectangle 6"/>
          <p:cNvSpPr/>
          <p:nvPr/>
        </p:nvSpPr>
        <p:spPr>
          <a:xfrm>
            <a:off x="304800" y="1447800"/>
            <a:ext cx="1828800" cy="7010400"/>
          </a:xfrm>
          <a:prstGeom prst="rect">
            <a:avLst/>
          </a:prstGeom>
          <a:solidFill>
            <a:schemeClr val="bg2"/>
          </a:solidFill>
          <a:ln w="1016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9" name="Straight Connector 8"/>
          <p:cNvCxnSpPr/>
          <p:nvPr/>
        </p:nvCxnSpPr>
        <p:spPr>
          <a:xfrm>
            <a:off x="304800" y="3200400"/>
            <a:ext cx="1828800" cy="0"/>
          </a:xfrm>
          <a:prstGeom prst="line">
            <a:avLst/>
          </a:prstGeom>
          <a:ln w="1016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04800" y="4953000"/>
            <a:ext cx="1828800" cy="0"/>
          </a:xfrm>
          <a:prstGeom prst="line">
            <a:avLst/>
          </a:prstGeom>
          <a:ln w="1016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04800" y="6705600"/>
            <a:ext cx="1828800" cy="0"/>
          </a:xfrm>
          <a:prstGeom prst="line">
            <a:avLst/>
          </a:prstGeom>
          <a:ln w="1016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057" name="TextBox 19"/>
          <p:cNvSpPr txBox="1">
            <a:spLocks noChangeArrowheads="1"/>
          </p:cNvSpPr>
          <p:nvPr/>
        </p:nvSpPr>
        <p:spPr bwMode="auto">
          <a:xfrm>
            <a:off x="2286000" y="1447800"/>
            <a:ext cx="4191000" cy="7909858"/>
          </a:xfrm>
          <a:prstGeom prst="rect">
            <a:avLst/>
          </a:prstGeom>
          <a:noFill/>
          <a:ln w="9525">
            <a:noFill/>
            <a:miter lim="800000"/>
            <a:headEnd/>
            <a:tailEnd/>
          </a:ln>
        </p:spPr>
        <p:txBody>
          <a:bodyPr>
            <a:spAutoFit/>
          </a:bodyPr>
          <a:lstStyle/>
          <a:p>
            <a:r>
              <a:rPr lang="en-US" sz="1400" b="1" dirty="0" smtClean="0">
                <a:latin typeface="Calibri" pitchFamily="34" charset="0"/>
              </a:rPr>
              <a:t>A Fact Sheet Template for all JVs</a:t>
            </a:r>
            <a:endParaRPr lang="en-US" sz="1400" b="1" dirty="0">
              <a:latin typeface="Calibri" pitchFamily="34" charset="0"/>
            </a:endParaRPr>
          </a:p>
          <a:p>
            <a:r>
              <a:rPr lang="en-US" sz="1200" dirty="0">
                <a:latin typeface="Century Gothic" pitchFamily="34" charset="0"/>
              </a:rPr>
              <a:t>The National JV Communications, Education, and Outreach Team has created this template to assist you in developing a fact sheet to accompany the National JV fact sheet. </a:t>
            </a:r>
          </a:p>
          <a:p>
            <a:endParaRPr lang="en-US" sz="1200" dirty="0">
              <a:latin typeface="Century Gothic" pitchFamily="34" charset="0"/>
            </a:endParaRPr>
          </a:p>
          <a:p>
            <a:r>
              <a:rPr lang="en-US" sz="1200" dirty="0">
                <a:latin typeface="Century Gothic" pitchFamily="34" charset="0"/>
              </a:rPr>
              <a:t>Our goal was to create an easy-to-use template that would have a similar look and feel to the National JV Fact </a:t>
            </a:r>
            <a:r>
              <a:rPr lang="en-US" sz="1200" dirty="0" smtClean="0">
                <a:latin typeface="Century Gothic" pitchFamily="34" charset="0"/>
              </a:rPr>
              <a:t>Sheet, but that could be used by those without graphic design expertise. If you would like the original Adobe </a:t>
            </a:r>
            <a:r>
              <a:rPr lang="en-US" sz="1200" dirty="0" err="1" smtClean="0">
                <a:latin typeface="Century Gothic" pitchFamily="34" charset="0"/>
              </a:rPr>
              <a:t>InDesign</a:t>
            </a:r>
            <a:r>
              <a:rPr lang="en-US" sz="1200" dirty="0" smtClean="0">
                <a:latin typeface="Century Gothic" pitchFamily="34" charset="0"/>
              </a:rPr>
              <a:t> files for the National Fact Sheet, contact </a:t>
            </a:r>
            <a:r>
              <a:rPr lang="en-US" sz="1200" dirty="0">
                <a:latin typeface="Century Gothic" pitchFamily="34" charset="0"/>
              </a:rPr>
              <a:t>Debra Reynolds (</a:t>
            </a:r>
            <a:r>
              <a:rPr lang="en-US" sz="1200" dirty="0">
                <a:latin typeface="Century Gothic" pitchFamily="34" charset="0"/>
                <a:hlinkClick r:id="rId3"/>
              </a:rPr>
              <a:t>debra_reynolds@fws.gov</a:t>
            </a:r>
            <a:r>
              <a:rPr lang="en-US" sz="1200" dirty="0">
                <a:latin typeface="Century Gothic" pitchFamily="34" charset="0"/>
              </a:rPr>
              <a:t>). </a:t>
            </a:r>
          </a:p>
          <a:p>
            <a:endParaRPr lang="en-US" sz="1200" dirty="0">
              <a:latin typeface="Century Gothic" pitchFamily="34" charset="0"/>
            </a:endParaRPr>
          </a:p>
          <a:p>
            <a:r>
              <a:rPr lang="en-US" sz="1400" b="1" dirty="0" smtClean="0">
                <a:latin typeface="Calibri" pitchFamily="34" charset="0"/>
              </a:rPr>
              <a:t>How To Use This Template: Tips and Suggestions</a:t>
            </a:r>
            <a:endParaRPr lang="en-US" sz="1400" b="1" dirty="0">
              <a:latin typeface="Calibri" pitchFamily="34" charset="0"/>
            </a:endParaRPr>
          </a:p>
          <a:p>
            <a:r>
              <a:rPr lang="en-US" sz="1200" dirty="0">
                <a:latin typeface="Century Gothic" pitchFamily="34" charset="0"/>
              </a:rPr>
              <a:t>All text and image placements are simply suggestions. We encourage you to change headings, incorporate your own pictures, and move things around to make this fact sheet the most useful for your JV.</a:t>
            </a:r>
          </a:p>
          <a:p>
            <a:endParaRPr lang="en-US" sz="1200" dirty="0">
              <a:latin typeface="Century Gothic" pitchFamily="34" charset="0"/>
            </a:endParaRPr>
          </a:p>
          <a:p>
            <a:r>
              <a:rPr lang="en-US" sz="1200" dirty="0">
                <a:latin typeface="Century Gothic" pitchFamily="34" charset="0"/>
              </a:rPr>
              <a:t>Do not be afraid of blank space! Too much text makes readers set your fact sheet aside.</a:t>
            </a:r>
          </a:p>
          <a:p>
            <a:endParaRPr lang="en-US" sz="1400" dirty="0">
              <a:latin typeface="Century Gothic" pitchFamily="34" charset="0"/>
            </a:endParaRPr>
          </a:p>
          <a:p>
            <a:r>
              <a:rPr lang="en-US" sz="1400" b="1" dirty="0" smtClean="0">
                <a:latin typeface="Calibri" pitchFamily="34" charset="0"/>
              </a:rPr>
              <a:t>Things To Keep In Mind</a:t>
            </a:r>
            <a:endParaRPr lang="en-US" sz="1400" b="1" dirty="0">
              <a:latin typeface="Calibri" pitchFamily="34" charset="0"/>
            </a:endParaRPr>
          </a:p>
          <a:p>
            <a:r>
              <a:rPr lang="en-US" sz="1200" dirty="0">
                <a:latin typeface="Century Gothic" pitchFamily="34" charset="0"/>
              </a:rPr>
              <a:t>KNOW YOUR AUDIENCE! Remember that they are likely reading many fact sheets, so you want your to stand out in a positive way.</a:t>
            </a:r>
          </a:p>
          <a:p>
            <a:r>
              <a:rPr lang="en-US" sz="1200" dirty="0">
                <a:latin typeface="Century Gothic" pitchFamily="34" charset="0"/>
              </a:rPr>
              <a:t> </a:t>
            </a:r>
          </a:p>
          <a:p>
            <a:r>
              <a:rPr lang="en-US" sz="1200" b="1" dirty="0" smtClean="0">
                <a:latin typeface="Century Gothic" pitchFamily="34" charset="0"/>
              </a:rPr>
              <a:t>Remember the </a:t>
            </a:r>
            <a:r>
              <a:rPr lang="en-US" sz="1200" b="1" dirty="0">
                <a:latin typeface="Century Gothic" pitchFamily="34" charset="0"/>
              </a:rPr>
              <a:t>3-30-3 principle:</a:t>
            </a:r>
          </a:p>
          <a:p>
            <a:pPr>
              <a:buFont typeface="Arial" charset="0"/>
              <a:buChar char="•"/>
            </a:pPr>
            <a:r>
              <a:rPr lang="en-US" sz="1200" dirty="0">
                <a:latin typeface="Century Gothic" pitchFamily="34" charset="0"/>
              </a:rPr>
              <a:t> If you have your audience for </a:t>
            </a:r>
            <a:r>
              <a:rPr lang="en-US" sz="1200" b="1" dirty="0">
                <a:latin typeface="Century Gothic" pitchFamily="34" charset="0"/>
              </a:rPr>
              <a:t>3 seconds</a:t>
            </a:r>
            <a:r>
              <a:rPr lang="en-US" sz="1200" dirty="0">
                <a:latin typeface="Century Gothic" pitchFamily="34" charset="0"/>
              </a:rPr>
              <a:t>, you want them to </a:t>
            </a:r>
            <a:r>
              <a:rPr lang="en-US" sz="1200" u="sng" dirty="0">
                <a:latin typeface="Century Gothic" pitchFamily="34" charset="0"/>
              </a:rPr>
              <a:t>remember who you are</a:t>
            </a:r>
            <a:r>
              <a:rPr lang="en-US" sz="1200" dirty="0">
                <a:latin typeface="Century Gothic" pitchFamily="34" charset="0"/>
              </a:rPr>
              <a:t>. </a:t>
            </a:r>
          </a:p>
          <a:p>
            <a:pPr>
              <a:buFont typeface="Arial" charset="0"/>
              <a:buChar char="•"/>
            </a:pPr>
            <a:r>
              <a:rPr lang="en-US" sz="1200" dirty="0">
                <a:latin typeface="Century Gothic" pitchFamily="34" charset="0"/>
              </a:rPr>
              <a:t> If you have them for </a:t>
            </a:r>
            <a:r>
              <a:rPr lang="en-US" sz="1200" b="1" dirty="0">
                <a:latin typeface="Century Gothic" pitchFamily="34" charset="0"/>
              </a:rPr>
              <a:t>30 seconds</a:t>
            </a:r>
            <a:r>
              <a:rPr lang="en-US" sz="1200" dirty="0">
                <a:latin typeface="Century Gothic" pitchFamily="34" charset="0"/>
              </a:rPr>
              <a:t>, you want them to </a:t>
            </a:r>
            <a:r>
              <a:rPr lang="en-US" sz="1200" u="sng" dirty="0">
                <a:latin typeface="Century Gothic" pitchFamily="34" charset="0"/>
              </a:rPr>
              <a:t>remember the basics of your </a:t>
            </a:r>
            <a:r>
              <a:rPr lang="en-US" sz="1200" dirty="0">
                <a:latin typeface="Century Gothic" pitchFamily="34" charset="0"/>
              </a:rPr>
              <a:t>message (have good headings).</a:t>
            </a:r>
          </a:p>
          <a:p>
            <a:pPr>
              <a:buFont typeface="Arial" charset="0"/>
              <a:buChar char="•"/>
            </a:pPr>
            <a:r>
              <a:rPr lang="en-US" sz="1200" dirty="0">
                <a:latin typeface="Century Gothic" pitchFamily="34" charset="0"/>
              </a:rPr>
              <a:t> If you have them for </a:t>
            </a:r>
            <a:r>
              <a:rPr lang="en-US" sz="1200" b="1" dirty="0">
                <a:latin typeface="Century Gothic" pitchFamily="34" charset="0"/>
              </a:rPr>
              <a:t>3 minutes</a:t>
            </a:r>
            <a:r>
              <a:rPr lang="en-US" sz="1200" dirty="0">
                <a:latin typeface="Century Gothic" pitchFamily="34" charset="0"/>
              </a:rPr>
              <a:t>, </a:t>
            </a:r>
            <a:r>
              <a:rPr lang="en-US" sz="1200" u="sng" dirty="0">
                <a:latin typeface="Century Gothic" pitchFamily="34" charset="0"/>
              </a:rPr>
              <a:t>they might read most of the fact sheet</a:t>
            </a:r>
            <a:r>
              <a:rPr lang="en-US" sz="1200" dirty="0">
                <a:latin typeface="Century Gothic" pitchFamily="34" charset="0"/>
              </a:rPr>
              <a:t>.</a:t>
            </a:r>
          </a:p>
          <a:p>
            <a:endParaRPr lang="en-US" sz="1400" b="1" dirty="0">
              <a:latin typeface="Calibri" pitchFamily="34" charset="0"/>
            </a:endParaRPr>
          </a:p>
          <a:p>
            <a:endParaRPr lang="en-US" dirty="0">
              <a:latin typeface="Calibri" pitchFamily="34" charset="0"/>
            </a:endParaRPr>
          </a:p>
          <a:p>
            <a:endParaRPr lang="en-US" dirty="0">
              <a:latin typeface="Calibri" pitchFamily="34" charset="0"/>
            </a:endParaRPr>
          </a:p>
          <a:p>
            <a:endParaRPr lang="en-US" dirty="0">
              <a:latin typeface="Calibri" pitchFamily="34" charset="0"/>
            </a:endParaRPr>
          </a:p>
        </p:txBody>
      </p:sp>
      <p:sp>
        <p:nvSpPr>
          <p:cNvPr id="2058" name="Rectangle 13"/>
          <p:cNvSpPr>
            <a:spLocks noChangeArrowheads="1"/>
          </p:cNvSpPr>
          <p:nvPr/>
        </p:nvSpPr>
        <p:spPr bwMode="auto">
          <a:xfrm>
            <a:off x="228600" y="8610600"/>
            <a:ext cx="5581650" cy="230188"/>
          </a:xfrm>
          <a:prstGeom prst="rect">
            <a:avLst/>
          </a:prstGeom>
          <a:noFill/>
          <a:ln w="9525">
            <a:noFill/>
            <a:miter lim="800000"/>
            <a:headEnd/>
            <a:tailEnd/>
          </a:ln>
        </p:spPr>
        <p:txBody>
          <a:bodyPr wrap="none">
            <a:spAutoFit/>
          </a:bodyPr>
          <a:lstStyle/>
          <a:p>
            <a:r>
              <a:rPr lang="en-US" sz="900" i="1">
                <a:latin typeface="Calibri" pitchFamily="34" charset="0"/>
              </a:rPr>
              <a:t>Common Yellowthroat, USFWS; Egret preening, William Majoros; Red Knot, Greg Breese; Duckling, William Majoros</a:t>
            </a:r>
          </a:p>
        </p:txBody>
      </p:sp>
      <p:sp>
        <p:nvSpPr>
          <p:cNvPr id="2059" name="TextBox 18"/>
          <p:cNvSpPr txBox="1">
            <a:spLocks noChangeArrowheads="1"/>
          </p:cNvSpPr>
          <p:nvPr/>
        </p:nvSpPr>
        <p:spPr bwMode="auto">
          <a:xfrm>
            <a:off x="5257800" y="8839200"/>
            <a:ext cx="1447800" cy="261938"/>
          </a:xfrm>
          <a:prstGeom prst="rect">
            <a:avLst/>
          </a:prstGeom>
          <a:noFill/>
          <a:ln w="9525">
            <a:noFill/>
            <a:miter lim="800000"/>
            <a:headEnd/>
            <a:tailEnd/>
          </a:ln>
        </p:spPr>
        <p:txBody>
          <a:bodyPr>
            <a:spAutoFit/>
          </a:bodyPr>
          <a:lstStyle/>
          <a:p>
            <a:pPr algn="r"/>
            <a:r>
              <a:rPr lang="en-US" sz="1100" b="1" i="1" dirty="0">
                <a:latin typeface="Calibri" pitchFamily="34" charset="0"/>
              </a:rPr>
              <a:t>February </a:t>
            </a:r>
            <a:r>
              <a:rPr lang="en-US" sz="1100" b="1" i="1" dirty="0" smtClean="0">
                <a:latin typeface="Calibri" pitchFamily="34" charset="0"/>
              </a:rPr>
              <a:t>2012</a:t>
            </a:r>
            <a:endParaRPr lang="en-US" sz="1100" b="1" i="1" dirty="0">
              <a:latin typeface="Calibri" pitchFamily="34" charset="0"/>
            </a:endParaRPr>
          </a:p>
        </p:txBody>
      </p:sp>
      <p:pic>
        <p:nvPicPr>
          <p:cNvPr id="2060" name="Picture 20" descr="logo_symbol.gif"/>
          <p:cNvPicPr>
            <a:picLocks noChangeAspect="1"/>
          </p:cNvPicPr>
          <p:nvPr/>
        </p:nvPicPr>
        <p:blipFill>
          <a:blip r:embed="rId4" cstate="print"/>
          <a:srcRect/>
          <a:stretch>
            <a:fillRect/>
          </a:stretch>
        </p:blipFill>
        <p:spPr bwMode="auto">
          <a:xfrm>
            <a:off x="5562600" y="152400"/>
            <a:ext cx="914400" cy="914400"/>
          </a:xfrm>
          <a:prstGeom prst="rect">
            <a:avLst/>
          </a:prstGeom>
          <a:noFill/>
          <a:ln w="9525">
            <a:noFill/>
            <a:miter lim="800000"/>
            <a:headEnd/>
            <a:tailEnd/>
          </a:ln>
        </p:spPr>
      </p:pic>
      <p:pic>
        <p:nvPicPr>
          <p:cNvPr id="2061" name="Picture 21" descr="yellowthroat.tif"/>
          <p:cNvPicPr>
            <a:picLocks noChangeAspect="1"/>
          </p:cNvPicPr>
          <p:nvPr/>
        </p:nvPicPr>
        <p:blipFill>
          <a:blip r:embed="rId5" cstate="print"/>
          <a:srcRect/>
          <a:stretch>
            <a:fillRect/>
          </a:stretch>
        </p:blipFill>
        <p:spPr bwMode="auto">
          <a:xfrm>
            <a:off x="381000" y="1522413"/>
            <a:ext cx="1676400" cy="1601787"/>
          </a:xfrm>
          <a:prstGeom prst="rect">
            <a:avLst/>
          </a:prstGeom>
          <a:noFill/>
          <a:ln w="9525">
            <a:noFill/>
            <a:miter lim="800000"/>
            <a:headEnd/>
            <a:tailEnd/>
          </a:ln>
        </p:spPr>
      </p:pic>
      <p:pic>
        <p:nvPicPr>
          <p:cNvPr id="2062" name="Picture 22" descr="redknot.tif"/>
          <p:cNvPicPr>
            <a:picLocks noChangeAspect="1"/>
          </p:cNvPicPr>
          <p:nvPr/>
        </p:nvPicPr>
        <p:blipFill>
          <a:blip r:embed="rId6" cstate="print"/>
          <a:srcRect/>
          <a:stretch>
            <a:fillRect/>
          </a:stretch>
        </p:blipFill>
        <p:spPr bwMode="auto">
          <a:xfrm>
            <a:off x="381000" y="5029200"/>
            <a:ext cx="1692275" cy="1616075"/>
          </a:xfrm>
          <a:prstGeom prst="rect">
            <a:avLst/>
          </a:prstGeom>
          <a:noFill/>
          <a:ln w="9525">
            <a:noFill/>
            <a:miter lim="800000"/>
            <a:headEnd/>
            <a:tailEnd/>
          </a:ln>
        </p:spPr>
      </p:pic>
      <p:pic>
        <p:nvPicPr>
          <p:cNvPr id="2063" name="Picture 23" descr="preening.tif"/>
          <p:cNvPicPr>
            <a:picLocks noChangeAspect="1"/>
          </p:cNvPicPr>
          <p:nvPr/>
        </p:nvPicPr>
        <p:blipFill>
          <a:blip r:embed="rId7" cstate="print"/>
          <a:srcRect/>
          <a:stretch>
            <a:fillRect/>
          </a:stretch>
        </p:blipFill>
        <p:spPr bwMode="auto">
          <a:xfrm>
            <a:off x="381000" y="3276600"/>
            <a:ext cx="1689100" cy="1612900"/>
          </a:xfrm>
          <a:prstGeom prst="rect">
            <a:avLst/>
          </a:prstGeom>
          <a:noFill/>
          <a:ln w="9525">
            <a:noFill/>
            <a:miter lim="800000"/>
            <a:headEnd/>
            <a:tailEnd/>
          </a:ln>
        </p:spPr>
      </p:pic>
      <p:pic>
        <p:nvPicPr>
          <p:cNvPr id="2064" name="Picture 24" descr="duck.tif"/>
          <p:cNvPicPr>
            <a:picLocks noChangeAspect="1"/>
          </p:cNvPicPr>
          <p:nvPr/>
        </p:nvPicPr>
        <p:blipFill>
          <a:blip r:embed="rId8" cstate="print"/>
          <a:srcRect/>
          <a:stretch>
            <a:fillRect/>
          </a:stretch>
        </p:blipFill>
        <p:spPr bwMode="auto">
          <a:xfrm>
            <a:off x="381000" y="6781800"/>
            <a:ext cx="1671638" cy="159543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96200"/>
            <a:ext cx="6858000" cy="144780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75" name="TextBox 8"/>
          <p:cNvSpPr txBox="1">
            <a:spLocks noChangeArrowheads="1"/>
          </p:cNvSpPr>
          <p:nvPr/>
        </p:nvSpPr>
        <p:spPr bwMode="auto">
          <a:xfrm>
            <a:off x="152400" y="8458200"/>
            <a:ext cx="1524000" cy="230188"/>
          </a:xfrm>
          <a:prstGeom prst="rect">
            <a:avLst/>
          </a:prstGeom>
          <a:noFill/>
          <a:ln w="9525">
            <a:noFill/>
            <a:miter lim="800000"/>
            <a:headEnd/>
            <a:tailEnd/>
          </a:ln>
        </p:spPr>
        <p:txBody>
          <a:bodyPr>
            <a:spAutoFit/>
          </a:bodyPr>
          <a:lstStyle/>
          <a:p>
            <a:r>
              <a:rPr lang="en-US" sz="900" i="1" dirty="0">
                <a:solidFill>
                  <a:schemeClr val="bg2"/>
                </a:solidFill>
                <a:latin typeface="Century Gothic" pitchFamily="34" charset="0"/>
              </a:rPr>
              <a:t>Coastal habitat. USFWS</a:t>
            </a:r>
          </a:p>
        </p:txBody>
      </p:sp>
      <p:sp>
        <p:nvSpPr>
          <p:cNvPr id="3076" name="TextBox 11"/>
          <p:cNvSpPr txBox="1">
            <a:spLocks noChangeArrowheads="1"/>
          </p:cNvSpPr>
          <p:nvPr/>
        </p:nvSpPr>
        <p:spPr bwMode="auto">
          <a:xfrm>
            <a:off x="1828800" y="8458200"/>
            <a:ext cx="1524000" cy="230188"/>
          </a:xfrm>
          <a:prstGeom prst="rect">
            <a:avLst/>
          </a:prstGeom>
          <a:noFill/>
          <a:ln w="9525">
            <a:noFill/>
            <a:miter lim="800000"/>
            <a:headEnd/>
            <a:tailEnd/>
          </a:ln>
        </p:spPr>
        <p:txBody>
          <a:bodyPr>
            <a:spAutoFit/>
          </a:bodyPr>
          <a:lstStyle/>
          <a:p>
            <a:r>
              <a:rPr lang="en-US" sz="900" i="1" dirty="0">
                <a:solidFill>
                  <a:schemeClr val="bg2"/>
                </a:solidFill>
                <a:latin typeface="Century Gothic" pitchFamily="34" charset="0"/>
              </a:rPr>
              <a:t>Fall colors. USFWS</a:t>
            </a:r>
          </a:p>
        </p:txBody>
      </p:sp>
      <p:sp>
        <p:nvSpPr>
          <p:cNvPr id="3077" name="TextBox 12"/>
          <p:cNvSpPr txBox="1">
            <a:spLocks noChangeArrowheads="1"/>
          </p:cNvSpPr>
          <p:nvPr/>
        </p:nvSpPr>
        <p:spPr bwMode="auto">
          <a:xfrm>
            <a:off x="3505200" y="8458200"/>
            <a:ext cx="1524000" cy="230188"/>
          </a:xfrm>
          <a:prstGeom prst="rect">
            <a:avLst/>
          </a:prstGeom>
          <a:noFill/>
          <a:ln w="9525">
            <a:noFill/>
            <a:miter lim="800000"/>
            <a:headEnd/>
            <a:tailEnd/>
          </a:ln>
        </p:spPr>
        <p:txBody>
          <a:bodyPr>
            <a:spAutoFit/>
          </a:bodyPr>
          <a:lstStyle/>
          <a:p>
            <a:r>
              <a:rPr lang="en-US" sz="900" i="1" dirty="0">
                <a:solidFill>
                  <a:schemeClr val="bg2"/>
                </a:solidFill>
                <a:latin typeface="Century Gothic" pitchFamily="34" charset="0"/>
              </a:rPr>
              <a:t>Wetland. USFWS</a:t>
            </a:r>
          </a:p>
        </p:txBody>
      </p:sp>
      <p:sp>
        <p:nvSpPr>
          <p:cNvPr id="3078" name="TextBox 13"/>
          <p:cNvSpPr txBox="1">
            <a:spLocks noChangeArrowheads="1"/>
          </p:cNvSpPr>
          <p:nvPr/>
        </p:nvSpPr>
        <p:spPr bwMode="auto">
          <a:xfrm>
            <a:off x="5181600" y="8458200"/>
            <a:ext cx="1524000" cy="369888"/>
          </a:xfrm>
          <a:prstGeom prst="rect">
            <a:avLst/>
          </a:prstGeom>
          <a:noFill/>
          <a:ln w="9525">
            <a:noFill/>
            <a:miter lim="800000"/>
            <a:headEnd/>
            <a:tailEnd/>
          </a:ln>
        </p:spPr>
        <p:txBody>
          <a:bodyPr>
            <a:spAutoFit/>
          </a:bodyPr>
          <a:lstStyle/>
          <a:p>
            <a:r>
              <a:rPr lang="en-US" sz="900" i="1" dirty="0">
                <a:solidFill>
                  <a:schemeClr val="bg2"/>
                </a:solidFill>
                <a:latin typeface="Century Gothic" pitchFamily="34" charset="0"/>
              </a:rPr>
              <a:t>Katahdin Mountains. USFWS</a:t>
            </a:r>
          </a:p>
        </p:txBody>
      </p:sp>
      <p:sp>
        <p:nvSpPr>
          <p:cNvPr id="3079" name="TextBox 15"/>
          <p:cNvSpPr txBox="1">
            <a:spLocks noChangeArrowheads="1"/>
          </p:cNvSpPr>
          <p:nvPr/>
        </p:nvSpPr>
        <p:spPr bwMode="auto">
          <a:xfrm>
            <a:off x="304800" y="381000"/>
            <a:ext cx="3962400" cy="3662363"/>
          </a:xfrm>
          <a:prstGeom prst="rect">
            <a:avLst/>
          </a:prstGeom>
          <a:noFill/>
          <a:ln w="9525">
            <a:noFill/>
            <a:miter lim="800000"/>
            <a:headEnd/>
            <a:tailEnd/>
          </a:ln>
        </p:spPr>
        <p:txBody>
          <a:bodyPr>
            <a:spAutoFit/>
          </a:bodyPr>
          <a:lstStyle/>
          <a:p>
            <a:r>
              <a:rPr lang="en-US" sz="1400" b="1">
                <a:latin typeface="Calibri" pitchFamily="34" charset="0"/>
              </a:rPr>
              <a:t>Background Color/Theme</a:t>
            </a:r>
          </a:p>
          <a:p>
            <a:r>
              <a:rPr lang="en-US" sz="1400">
                <a:latin typeface="Calibri" pitchFamily="34" charset="0"/>
              </a:rPr>
              <a:t>If you do not like the brown color on the first page, PowerPoint allows you to change this to either one of a number of pre-set themes or the color of your choosing. To do this, right click on a blank part of the first page. Select “format background”. Choose your desired color.  </a:t>
            </a:r>
          </a:p>
          <a:p>
            <a:endParaRPr lang="en-US" sz="1400">
              <a:latin typeface="Calibri" pitchFamily="34" charset="0"/>
            </a:endParaRPr>
          </a:p>
          <a:p>
            <a:r>
              <a:rPr lang="en-US" sz="1400">
                <a:latin typeface="Calibri" pitchFamily="34" charset="0"/>
              </a:rPr>
              <a:t>You can use the same method to change the color of the boxes and bars around the front page photos, as well. </a:t>
            </a:r>
          </a:p>
          <a:p>
            <a:endParaRPr lang="en-US" sz="1400" b="1">
              <a:latin typeface="Calibri" pitchFamily="34" charset="0"/>
            </a:endParaRPr>
          </a:p>
          <a:p>
            <a:endParaRPr lang="en-US" sz="1400" b="1">
              <a:latin typeface="Calibri" pitchFamily="34" charset="0"/>
            </a:endParaRPr>
          </a:p>
          <a:p>
            <a:endParaRPr lang="en-US" sz="1400" b="1">
              <a:latin typeface="Calibri" pitchFamily="34" charset="0"/>
            </a:endParaRPr>
          </a:p>
          <a:p>
            <a:endParaRPr lang="en-US">
              <a:latin typeface="Calibri" pitchFamily="34" charset="0"/>
            </a:endParaRPr>
          </a:p>
          <a:p>
            <a:endParaRPr lang="en-US">
              <a:latin typeface="Calibri" pitchFamily="34" charset="0"/>
            </a:endParaRPr>
          </a:p>
        </p:txBody>
      </p:sp>
      <p:pic>
        <p:nvPicPr>
          <p:cNvPr id="3080" name="Picture 17" descr="cool_experiment2.gif"/>
          <p:cNvPicPr>
            <a:picLocks noChangeAspect="1"/>
          </p:cNvPicPr>
          <p:nvPr/>
        </p:nvPicPr>
        <p:blipFill>
          <a:blip r:embed="rId3" cstate="print"/>
          <a:srcRect/>
          <a:stretch>
            <a:fillRect/>
          </a:stretch>
        </p:blipFill>
        <p:spPr bwMode="auto">
          <a:xfrm>
            <a:off x="4419600" y="381000"/>
            <a:ext cx="2247900" cy="2066925"/>
          </a:xfrm>
          <a:prstGeom prst="rect">
            <a:avLst/>
          </a:prstGeom>
          <a:noFill/>
          <a:ln w="9525">
            <a:noFill/>
            <a:miter lim="800000"/>
            <a:headEnd/>
            <a:tailEnd/>
          </a:ln>
        </p:spPr>
      </p:pic>
      <p:sp>
        <p:nvSpPr>
          <p:cNvPr id="3081" name="Rectangle 18"/>
          <p:cNvSpPr>
            <a:spLocks noChangeArrowheads="1"/>
          </p:cNvSpPr>
          <p:nvPr/>
        </p:nvSpPr>
        <p:spPr bwMode="auto">
          <a:xfrm>
            <a:off x="4419600" y="2514600"/>
            <a:ext cx="2209800" cy="369888"/>
          </a:xfrm>
          <a:prstGeom prst="rect">
            <a:avLst/>
          </a:prstGeom>
          <a:noFill/>
          <a:ln w="9525">
            <a:noFill/>
            <a:miter lim="800000"/>
            <a:headEnd/>
            <a:tailEnd/>
          </a:ln>
        </p:spPr>
        <p:txBody>
          <a:bodyPr>
            <a:spAutoFit/>
          </a:bodyPr>
          <a:lstStyle/>
          <a:p>
            <a:r>
              <a:rPr lang="en-US" sz="900" i="1">
                <a:latin typeface="Calibri" pitchFamily="34" charset="0"/>
              </a:rPr>
              <a:t>Include an easy-to-understand map of your Joint Venture region.</a:t>
            </a:r>
          </a:p>
        </p:txBody>
      </p:sp>
      <p:sp>
        <p:nvSpPr>
          <p:cNvPr id="3082" name="TextBox 19"/>
          <p:cNvSpPr txBox="1">
            <a:spLocks noChangeArrowheads="1"/>
          </p:cNvSpPr>
          <p:nvPr/>
        </p:nvSpPr>
        <p:spPr bwMode="auto">
          <a:xfrm>
            <a:off x="304800" y="2971800"/>
            <a:ext cx="6400800" cy="4894263"/>
          </a:xfrm>
          <a:prstGeom prst="rect">
            <a:avLst/>
          </a:prstGeom>
          <a:noFill/>
          <a:ln w="9525">
            <a:noFill/>
            <a:miter lim="800000"/>
            <a:headEnd/>
            <a:tailEnd/>
          </a:ln>
        </p:spPr>
        <p:txBody>
          <a:bodyPr>
            <a:spAutoFit/>
          </a:bodyPr>
          <a:lstStyle/>
          <a:p>
            <a:r>
              <a:rPr lang="en-US" sz="1400" b="1">
                <a:latin typeface="Calibri" pitchFamily="34" charset="0"/>
              </a:rPr>
              <a:t>Fonts Suggestions</a:t>
            </a:r>
          </a:p>
          <a:p>
            <a:r>
              <a:rPr lang="en-US" sz="1200" i="1">
                <a:latin typeface="Century Gothic" pitchFamily="34" charset="0"/>
              </a:rPr>
              <a:t>Title Font </a:t>
            </a:r>
            <a:r>
              <a:rPr lang="en-US" sz="1200">
                <a:latin typeface="Century Gothic" pitchFamily="34" charset="0"/>
              </a:rPr>
              <a:t>is Century Gothic 24 bold</a:t>
            </a:r>
          </a:p>
          <a:p>
            <a:r>
              <a:rPr lang="en-US" sz="1200" i="1">
                <a:latin typeface="Century Gothic" pitchFamily="34" charset="0"/>
              </a:rPr>
              <a:t>Tagline</a:t>
            </a:r>
            <a:r>
              <a:rPr lang="en-US" sz="1200">
                <a:latin typeface="Century Gothic" pitchFamily="34" charset="0"/>
              </a:rPr>
              <a:t> is Century Gothic 18</a:t>
            </a:r>
          </a:p>
          <a:p>
            <a:r>
              <a:rPr lang="en-US" sz="1200" i="1">
                <a:latin typeface="Century Gothic" pitchFamily="34" charset="0"/>
              </a:rPr>
              <a:t>Headings </a:t>
            </a:r>
            <a:r>
              <a:rPr lang="en-US" sz="1200">
                <a:latin typeface="Century Gothic" pitchFamily="34" charset="0"/>
              </a:rPr>
              <a:t>are Calibri 14 bold. </a:t>
            </a:r>
          </a:p>
          <a:p>
            <a:r>
              <a:rPr lang="en-US" sz="1200" i="1">
                <a:latin typeface="Century Gothic" pitchFamily="34" charset="0"/>
              </a:rPr>
              <a:t>Text</a:t>
            </a:r>
            <a:r>
              <a:rPr lang="en-US" sz="1200">
                <a:latin typeface="Century Gothic" pitchFamily="34" charset="0"/>
              </a:rPr>
              <a:t> is Century Gothic 12</a:t>
            </a:r>
          </a:p>
          <a:p>
            <a:r>
              <a:rPr lang="en-US" sz="1200" i="1">
                <a:latin typeface="Century Gothic" pitchFamily="34" charset="0"/>
              </a:rPr>
              <a:t>Photo credits </a:t>
            </a:r>
            <a:r>
              <a:rPr lang="en-US" sz="1200">
                <a:latin typeface="Century Gothic" pitchFamily="34" charset="0"/>
              </a:rPr>
              <a:t>are Calibri 9 Italic. Anything between 8 and 10 point is fine to use. </a:t>
            </a:r>
          </a:p>
          <a:p>
            <a:r>
              <a:rPr lang="en-US" sz="1200" i="1">
                <a:latin typeface="Century Gothic" pitchFamily="34" charset="0"/>
              </a:rPr>
              <a:t>Headings</a:t>
            </a:r>
            <a:r>
              <a:rPr lang="en-US" sz="1200">
                <a:latin typeface="Century Gothic" pitchFamily="34" charset="0"/>
              </a:rPr>
              <a:t> can go as small as 12 font bold and text can go as small as 10.</a:t>
            </a:r>
          </a:p>
          <a:p>
            <a:endParaRPr lang="en-US" sz="1200">
              <a:latin typeface="Century Gothic" pitchFamily="34" charset="0"/>
            </a:endParaRPr>
          </a:p>
          <a:p>
            <a:r>
              <a:rPr lang="en-US" sz="1400" b="1">
                <a:latin typeface="Calibri" pitchFamily="34" charset="0"/>
              </a:rPr>
              <a:t>Image Resolution and Size</a:t>
            </a:r>
          </a:p>
          <a:p>
            <a:r>
              <a:rPr lang="en-US" sz="1200">
                <a:latin typeface="Century Gothic" pitchFamily="34" charset="0"/>
              </a:rPr>
              <a:t>Image resolution, in general, is better for printing starting at 150 dpi. Below we provide the dimensions in pixels of the template images:</a:t>
            </a:r>
          </a:p>
          <a:p>
            <a:r>
              <a:rPr lang="en-US" sz="1200" i="1">
                <a:latin typeface="Century Gothic" pitchFamily="34" charset="0"/>
              </a:rPr>
              <a:t>Front page images</a:t>
            </a:r>
            <a:r>
              <a:rPr lang="en-US" sz="1200">
                <a:latin typeface="Century Gothic" pitchFamily="34" charset="0"/>
              </a:rPr>
              <a:t>: width 178 x height 170 pixels</a:t>
            </a:r>
          </a:p>
          <a:p>
            <a:r>
              <a:rPr lang="en-US" sz="1200" i="1">
                <a:latin typeface="Century Gothic" pitchFamily="34" charset="0"/>
              </a:rPr>
              <a:t>Back page images</a:t>
            </a:r>
            <a:r>
              <a:rPr lang="en-US" sz="1200">
                <a:latin typeface="Century Gothic" pitchFamily="34" charset="0"/>
              </a:rPr>
              <a:t>: width 162 x height 122 pixels</a:t>
            </a:r>
          </a:p>
          <a:p>
            <a:r>
              <a:rPr lang="en-US" sz="1200" i="1">
                <a:latin typeface="Century Gothic" pitchFamily="34" charset="0"/>
              </a:rPr>
              <a:t>JV boundary image</a:t>
            </a:r>
            <a:r>
              <a:rPr lang="en-US" sz="1200">
                <a:latin typeface="Century Gothic" pitchFamily="34" charset="0"/>
              </a:rPr>
              <a:t>: width 238 x height 219 pixels</a:t>
            </a:r>
          </a:p>
          <a:p>
            <a:endParaRPr lang="en-US" sz="1200">
              <a:latin typeface="Century Gothic" pitchFamily="34" charset="0"/>
            </a:endParaRPr>
          </a:p>
          <a:p>
            <a:r>
              <a:rPr lang="en-US" sz="1200">
                <a:latin typeface="Century Gothic" pitchFamily="34" charset="0"/>
              </a:rPr>
              <a:t>If you can, resize your images (with a program like Photoshop) before importing into PowerPoint. If you need to re-size images within PowerPoint, click on the image, hold down the ‘shift’ key, move your cursor to a corner of your image until you get  a double-headed arrow, and adjust your image to the desired size.</a:t>
            </a:r>
          </a:p>
          <a:p>
            <a:endParaRPr lang="en-US" sz="1200" b="1">
              <a:latin typeface="Calibri" pitchFamily="34" charset="0"/>
            </a:endParaRPr>
          </a:p>
          <a:p>
            <a:r>
              <a:rPr lang="en-US" sz="1400" b="1">
                <a:latin typeface="Calibri" pitchFamily="34" charset="0"/>
              </a:rPr>
              <a:t>For More Information</a:t>
            </a:r>
          </a:p>
          <a:p>
            <a:r>
              <a:rPr lang="en-US" sz="1200">
                <a:latin typeface="Century Gothic" pitchFamily="34" charset="0"/>
              </a:rPr>
              <a:t>Insert your contact information here, including an email and your website.</a:t>
            </a:r>
          </a:p>
          <a:p>
            <a:endParaRPr lang="en-US" sz="1200">
              <a:latin typeface="Century Gothic" pitchFamily="34" charset="0"/>
            </a:endParaRPr>
          </a:p>
          <a:p>
            <a:endParaRPr lang="en-US">
              <a:latin typeface="Calibri" pitchFamily="34" charset="0"/>
            </a:endParaRPr>
          </a:p>
        </p:txBody>
      </p:sp>
      <p:pic>
        <p:nvPicPr>
          <p:cNvPr id="3083" name="Picture 14" descr="arial_katadin.tif"/>
          <p:cNvPicPr>
            <a:picLocks noChangeAspect="1"/>
          </p:cNvPicPr>
          <p:nvPr/>
        </p:nvPicPr>
        <p:blipFill>
          <a:blip r:embed="rId4" cstate="print"/>
          <a:srcRect/>
          <a:stretch>
            <a:fillRect/>
          </a:stretch>
        </p:blipFill>
        <p:spPr bwMode="auto">
          <a:xfrm>
            <a:off x="5181600" y="7213600"/>
            <a:ext cx="1550988" cy="1168400"/>
          </a:xfrm>
          <a:prstGeom prst="rect">
            <a:avLst/>
          </a:prstGeom>
          <a:noFill/>
          <a:ln w="9525">
            <a:noFill/>
            <a:miter lim="800000"/>
            <a:headEnd/>
            <a:tailEnd/>
          </a:ln>
        </p:spPr>
      </p:pic>
      <p:pic>
        <p:nvPicPr>
          <p:cNvPr id="3084" name="Picture 16" descr="colors.tif"/>
          <p:cNvPicPr>
            <a:picLocks noChangeAspect="1"/>
          </p:cNvPicPr>
          <p:nvPr/>
        </p:nvPicPr>
        <p:blipFill>
          <a:blip r:embed="rId5" cstate="print"/>
          <a:srcRect/>
          <a:stretch>
            <a:fillRect/>
          </a:stretch>
        </p:blipFill>
        <p:spPr bwMode="auto">
          <a:xfrm>
            <a:off x="1828800" y="7213600"/>
            <a:ext cx="1550988" cy="1168400"/>
          </a:xfrm>
          <a:prstGeom prst="rect">
            <a:avLst/>
          </a:prstGeom>
          <a:noFill/>
          <a:ln w="9525">
            <a:noFill/>
            <a:miter lim="800000"/>
            <a:headEnd/>
            <a:tailEnd/>
          </a:ln>
        </p:spPr>
      </p:pic>
      <p:pic>
        <p:nvPicPr>
          <p:cNvPr id="3085" name="Picture 21" descr="wetland.tif"/>
          <p:cNvPicPr>
            <a:picLocks noChangeAspect="1"/>
          </p:cNvPicPr>
          <p:nvPr/>
        </p:nvPicPr>
        <p:blipFill>
          <a:blip r:embed="rId6" cstate="print"/>
          <a:srcRect/>
          <a:stretch>
            <a:fillRect/>
          </a:stretch>
        </p:blipFill>
        <p:spPr bwMode="auto">
          <a:xfrm>
            <a:off x="3505200" y="7213600"/>
            <a:ext cx="1550988" cy="1168400"/>
          </a:xfrm>
          <a:prstGeom prst="rect">
            <a:avLst/>
          </a:prstGeom>
          <a:noFill/>
          <a:ln w="9525">
            <a:noFill/>
            <a:miter lim="800000"/>
            <a:headEnd/>
            <a:tailEnd/>
          </a:ln>
        </p:spPr>
      </p:pic>
      <p:pic>
        <p:nvPicPr>
          <p:cNvPr id="3086" name="Picture 22" descr="dune.tif"/>
          <p:cNvPicPr>
            <a:picLocks noChangeAspect="1"/>
          </p:cNvPicPr>
          <p:nvPr/>
        </p:nvPicPr>
        <p:blipFill>
          <a:blip r:embed="rId7" cstate="print"/>
          <a:srcRect/>
          <a:stretch>
            <a:fillRect/>
          </a:stretch>
        </p:blipFill>
        <p:spPr bwMode="auto">
          <a:xfrm>
            <a:off x="152400" y="7213600"/>
            <a:ext cx="1550988" cy="1168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TotalTime>
  <Words>629</Words>
  <Application>Microsoft Macintosh PowerPoint</Application>
  <PresentationFormat>On-screen Show (4:3)</PresentationFormat>
  <Paragraphs>55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Manager/>
  <Company>U.S. Fish &amp; Wildlife Service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gbernard</dc:creator>
  <cp:keywords/>
  <dc:description/>
  <cp:lastModifiedBy>Reynolds, Debra</cp:lastModifiedBy>
  <cp:revision>130</cp:revision>
  <dcterms:created xsi:type="dcterms:W3CDTF">2010-12-03T18:30:27Z</dcterms:created>
  <dcterms:modified xsi:type="dcterms:W3CDTF">2012-01-24T19:07:51Z</dcterms:modified>
  <cp:category/>
</cp:coreProperties>
</file>